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3"/>
    <p:sldId id="259" r:id="rId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usuario\Documents\PRESUPUESTO%20202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90000">
                  <a:schemeClr val="accent1"/>
                </a:gs>
              </a:gsLst>
              <a:lin ang="5400000" scaled="0"/>
            </a:gradFill>
            <a:ln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76200" dist="25400" dir="2700000" algn="tl" rotWithShape="0">
                <a:schemeClr val="accent1">
                  <a:lumMod val="50000"/>
                  <a:alpha val="30000"/>
                </a:schemeClr>
              </a:outerShdw>
            </a:effectLst>
          </c:spPr>
          <c:invertIfNegative val="0"/>
          <c:dLbls>
            <c:delete val="1"/>
          </c:dLbls>
          <c:cat>
            <c:strRef>
              <c:f>'[PRESUPUESTO 2022.xlsx]PRESUPUESTO 2025'!$A$87:$A$90</c:f>
              <c:strCache>
                <c:ptCount val="4"/>
                <c:pt idx="0">
                  <c:v>INGRESOS</c:v>
                </c:pt>
                <c:pt idx="1">
                  <c:v>EGRESOS</c:v>
                </c:pt>
                <c:pt idx="2">
                  <c:v>UTILIDAD PRESUPUESTAL</c:v>
                </c:pt>
                <c:pt idx="3">
                  <c:v>INVERSION</c:v>
                </c:pt>
              </c:strCache>
            </c:strRef>
          </c:cat>
          <c:val>
            <c:numRef>
              <c:f>'[PRESUPUESTO 2022.xlsx]PRESUPUESTO 2025'!$B$87:$B$90</c:f>
              <c:numCache>
                <c:formatCode>_-* #,##0_-;\-* #,##0_-;_-* "-"_-;_-@_-</c:formatCode>
                <c:ptCount val="4"/>
                <c:pt idx="0">
                  <c:v>391680000</c:v>
                </c:pt>
                <c:pt idx="1">
                  <c:v>391478016</c:v>
                </c:pt>
                <c:pt idx="2">
                  <c:v>201984</c:v>
                </c:pt>
                <c:pt idx="3">
                  <c:v>4800000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6"/>
        <c:overlap val="-32"/>
        <c:axId val="908320974"/>
        <c:axId val="580071748"/>
      </c:barChart>
      <c:catAx>
        <c:axId val="90832097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80071748"/>
        <c:crosses val="autoZero"/>
        <c:auto val="1"/>
        <c:lblAlgn val="ctr"/>
        <c:lblOffset val="100"/>
        <c:noMultiLvlLbl val="0"/>
      </c:catAx>
      <c:valAx>
        <c:axId val="5800717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_-* #,##0_-;\-* #,##0_-;_-* &quot;-&quot;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0832097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0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15d36f3-6f3e-42e3-9637-95739dcb554c}"/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es-MX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0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gradFill>
        <a:gsLst>
          <a:gs pos="0">
            <a:schemeClr val="phClr">
              <a:lumMod val="40000"/>
              <a:lumOff val="60000"/>
            </a:schemeClr>
          </a:gs>
          <a:gs pos="90000">
            <a:schemeClr val="phClr"/>
          </a:gs>
        </a:gsLst>
        <a:lin ang="5400000" scaled="0"/>
      </a:gradFill>
      <a:ln>
        <a:gradFill>
          <a:gsLst>
            <a:gs pos="0">
              <a:schemeClr val="phClr"/>
            </a:gs>
            <a:gs pos="100000">
              <a:schemeClr val="phClr">
                <a:lumMod val="75000"/>
              </a:schemeClr>
            </a:gs>
          </a:gsLst>
          <a:lin ang="5400000" scaled="1"/>
        </a:gradFill>
      </a:ln>
      <a:effectLst>
        <a:outerShdw blurRad="76200" dist="25400" dir="2700000" algn="tl" rotWithShape="0">
          <a:schemeClr val="phClr">
            <a:lumMod val="50000"/>
            <a:alpha val="30000"/>
          </a:schemeClr>
        </a:outerShdw>
      </a:effectLst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"/>
            <a:ext cx="12206817" cy="6867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063751" y="1701800"/>
            <a:ext cx="9211733" cy="10826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63751" y="2927350"/>
            <a:ext cx="9218083" cy="17526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0F28FA-A0FF-4778-BEE4-D616BFD88B81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0F28FA-A0FF-4778-BEE4-D616BFD88B81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rtl="0" fontAlgn="base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1"/>
          <a:srcRect l="30475" t="18720" r="30948" b="14659"/>
          <a:stretch>
            <a:fillRect/>
          </a:stretch>
        </p:blipFill>
        <p:spPr>
          <a:xfrm>
            <a:off x="3955415" y="642620"/>
            <a:ext cx="3923665" cy="3465195"/>
          </a:xfrm>
          <a:prstGeom prst="rect">
            <a:avLst/>
          </a:prstGeom>
        </p:spPr>
      </p:pic>
      <p:sp>
        <p:nvSpPr>
          <p:cNvPr id="3" name="Cuadro de texto 2"/>
          <p:cNvSpPr txBox="1"/>
          <p:nvPr/>
        </p:nvSpPr>
        <p:spPr>
          <a:xfrm>
            <a:off x="3048000" y="4107815"/>
            <a:ext cx="60960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s-CO" sz="3600" b="1" dirty="0" smtClean="0">
                <a:sym typeface="+mn-ea"/>
              </a:rPr>
              <a:t>ASAMBLEA GENERAL DE USUARIOS</a:t>
            </a:r>
            <a:endParaRPr lang="es-CO" altLang="en-US" sz="3600" b="1" dirty="0" smtClean="0">
              <a:sym typeface="+mn-ea"/>
            </a:endParaRPr>
          </a:p>
        </p:txBody>
      </p:sp>
      <p:sp>
        <p:nvSpPr>
          <p:cNvPr id="4" name="Cuadro de texto 3"/>
          <p:cNvSpPr txBox="1"/>
          <p:nvPr/>
        </p:nvSpPr>
        <p:spPr>
          <a:xfrm>
            <a:off x="2399665" y="5538470"/>
            <a:ext cx="80003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s-CO" altLang="en-US" sz="3600" b="1" dirty="0" smtClean="0">
                <a:sym typeface="+mn-ea"/>
              </a:rPr>
              <a:t>PRESUPUESTO 2026</a:t>
            </a:r>
            <a:endParaRPr lang="es-CO" altLang="en-US" sz="3600" b="1" dirty="0" smtClean="0"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s-CO" altLang="es-MX"/>
              <a:t>PRESUPUESTO 2026</a:t>
            </a:r>
            <a:endParaRPr lang="es-CO" altLang="es-MX"/>
          </a:p>
        </p:txBody>
      </p:sp>
      <p:graphicFrame>
        <p:nvGraphicFramePr>
          <p:cNvPr id="9" name="Marcador de posición de contenido 8"/>
          <p:cNvGraphicFramePr/>
          <p:nvPr>
            <p:ph idx="1"/>
          </p:nvPr>
        </p:nvGraphicFramePr>
        <p:xfrm>
          <a:off x="0" y="923925"/>
          <a:ext cx="9069705" cy="593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" name="Tabla 3"/>
          <p:cNvGraphicFramePr/>
          <p:nvPr/>
        </p:nvGraphicFramePr>
        <p:xfrm>
          <a:off x="9343390" y="2656205"/>
          <a:ext cx="2510790" cy="1729105"/>
        </p:xfrm>
        <a:graphic>
          <a:graphicData uri="http://schemas.openxmlformats.org/drawingml/2006/table">
            <a:tbl>
              <a:tblPr/>
              <a:tblGrid>
                <a:gridCol w="1297940"/>
                <a:gridCol w="1212850"/>
              </a:tblGrid>
              <a:tr h="179705">
                <a:tc gridSpan="2">
                  <a:txBody>
                    <a:bodyPr/>
                    <a:p>
                      <a:pPr algn="ctr" fontAlgn="b"/>
                      <a:r>
                        <a:rPr lang="en-US" altLang="zh-CN" sz="1100" b="1" i="0">
                          <a:solidFill>
                            <a:srgbClr val="000000"/>
                          </a:solidFill>
                          <a:latin typeface="Arial Black" panose="020B0A04020102020204"/>
                          <a:ea typeface="Arial Black" panose="020B0A04020102020204"/>
                        </a:rPr>
                        <a:t>PRESUPUESTO 2026</a:t>
                      </a:r>
                      <a:endParaRPr lang="en-US" altLang="zh-CN" sz="1100" b="1" i="0">
                        <a:solidFill>
                          <a:srgbClr val="000000"/>
                        </a:solidFill>
                        <a:latin typeface="Arial Black" panose="020B0A04020102020204"/>
                        <a:ea typeface="Arial Black" panose="020B0A04020102020204"/>
                      </a:endParaRPr>
                    </a:p>
                  </a:txBody>
                  <a:tcPr marL="9842" marR="9842" marT="9842" marB="0" anchor="b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512445">
                <a:tc>
                  <a:txBody>
                    <a:bodyPr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Arial Black" panose="020B0A04020102020204"/>
                          <a:ea typeface="Arial Black" panose="020B0A04020102020204"/>
                        </a:rPr>
                        <a:t>INGRESOS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Arial Black" panose="020B0A04020102020204"/>
                        <a:ea typeface="Arial Black" panose="020B0A04020102020204"/>
                      </a:endParaRPr>
                    </a:p>
                  </a:txBody>
                  <a:tcPr marL="9842" marR="9842" marT="9842" marB="0" anchor="b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Arial Black" panose="020B0A04020102020204"/>
                          <a:ea typeface="Arial Black" panose="020B0A04020102020204"/>
                        </a:rPr>
                        <a:t>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Arial Black" panose="020B0A04020102020204"/>
                          <a:ea typeface="Arial Black" panose="020B0A04020102020204"/>
                        </a:rPr>
                        <a:t>391.680.000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Arial Black" panose="020B0A04020102020204"/>
                          <a:ea typeface="Arial Black" panose="020B0A04020102020204"/>
                        </a:rPr>
                        <a:t> 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Arial Black" panose="020B0A04020102020204"/>
                        <a:ea typeface="Arial Black" panose="020B0A04020102020204"/>
                      </a:endParaRPr>
                    </a:p>
                  </a:txBody>
                  <a:tcPr marL="9842" marR="9842" marT="9842" marB="0" anchor="b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2445">
                <a:tc>
                  <a:txBody>
                    <a:bodyPr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Arial Black" panose="020B0A04020102020204"/>
                          <a:ea typeface="Arial Black" panose="020B0A04020102020204"/>
                        </a:rPr>
                        <a:t>EGRESOS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Arial Black" panose="020B0A04020102020204"/>
                        <a:ea typeface="Arial Black" panose="020B0A04020102020204"/>
                      </a:endParaRPr>
                    </a:p>
                  </a:txBody>
                  <a:tcPr marL="9842" marR="9842" marT="9842" marB="0" anchor="b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Arial Black" panose="020B0A04020102020204"/>
                          <a:ea typeface="Arial Black" panose="020B0A04020102020204"/>
                        </a:rPr>
                        <a:t>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Arial Black" panose="020B0A04020102020204"/>
                          <a:ea typeface="Arial Black" panose="020B0A04020102020204"/>
                        </a:rPr>
                        <a:t>391.478.016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Arial Black" panose="020B0A04020102020204"/>
                          <a:ea typeface="Arial Black" panose="020B0A04020102020204"/>
                        </a:rPr>
                        <a:t> 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Arial Black" panose="020B0A04020102020204"/>
                        <a:ea typeface="Arial Black" panose="020B0A04020102020204"/>
                      </a:endParaRPr>
                    </a:p>
                  </a:txBody>
                  <a:tcPr marL="9842" marR="9842" marT="9842" marB="0" anchor="b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9705">
                <a:tc>
                  <a:txBody>
                    <a:bodyPr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Arial Black" panose="020B0A04020102020204"/>
                          <a:ea typeface="Arial Black" panose="020B0A04020102020204"/>
                        </a:rPr>
                        <a:t>UTILIDAD PRESUPUESTAL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Arial Black" panose="020B0A04020102020204"/>
                        <a:ea typeface="Arial Black" panose="020B0A04020102020204"/>
                      </a:endParaRPr>
                    </a:p>
                  </a:txBody>
                  <a:tcPr marL="9842" marR="9842" marT="9842" marB="0" anchor="b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Arial Black" panose="020B0A04020102020204"/>
                          <a:ea typeface="Arial Black" panose="020B0A04020102020204"/>
                        </a:rPr>
                        <a:t>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Arial Black" panose="020B0A04020102020204"/>
                          <a:ea typeface="Arial Black" panose="020B0A04020102020204"/>
                        </a:rPr>
                        <a:t>201.984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Arial Black" panose="020B0A04020102020204"/>
                          <a:ea typeface="Arial Black" panose="020B0A04020102020204"/>
                        </a:rPr>
                        <a:t> 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Arial Black" panose="020B0A04020102020204"/>
                        <a:ea typeface="Arial Black" panose="020B0A04020102020204"/>
                      </a:endParaRPr>
                    </a:p>
                  </a:txBody>
                  <a:tcPr marL="9842" marR="9842" marT="9842" marB="0" anchor="b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9705">
                <a:tc>
                  <a:txBody>
                    <a:bodyPr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Arial Black" panose="020B0A04020102020204"/>
                          <a:ea typeface="Arial Black" panose="020B0A04020102020204"/>
                        </a:rPr>
                        <a:t>INVERSION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Arial Black" panose="020B0A04020102020204"/>
                        <a:ea typeface="Arial Black" panose="020B0A04020102020204"/>
                      </a:endParaRPr>
                    </a:p>
                  </a:txBody>
                  <a:tcPr marL="9842" marR="9842" marT="9842" marB="0" anchor="b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Arial Black" panose="020B0A04020102020204"/>
                          <a:ea typeface="Arial Black" panose="020B0A04020102020204"/>
                        </a:rPr>
                        <a:t>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Arial Black" panose="020B0A04020102020204"/>
                          <a:ea typeface="Arial Black" panose="020B0A04020102020204"/>
                        </a:rPr>
                        <a:t>4.800.000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Arial Black" panose="020B0A04020102020204"/>
                          <a:ea typeface="Arial Black" panose="020B0A04020102020204"/>
                        </a:rPr>
                        <a:t> 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Arial Black" panose="020B0A04020102020204"/>
                        <a:ea typeface="Arial Black" panose="020B0A04020102020204"/>
                      </a:endParaRPr>
                    </a:p>
                  </a:txBody>
                  <a:tcPr marL="9842" marR="9842" marT="9842" marB="0" anchor="b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Communications and Dialogues">
  <a:themeElements>
    <a:clrScheme name="Communications and Dialogu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Communications and Dialogu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Communications and Dialogu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</Words>
  <Application>WPS Presentation</Application>
  <PresentationFormat>宽屏</PresentationFormat>
  <Paragraphs>26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Arial</vt:lpstr>
      <vt:lpstr>SimSun</vt:lpstr>
      <vt:lpstr>Wingdings</vt:lpstr>
      <vt:lpstr>Microsoft YaHei</vt:lpstr>
      <vt:lpstr>Arial Unicode MS</vt:lpstr>
      <vt:lpstr>Arial Black</vt:lpstr>
      <vt:lpstr>Arial Black</vt:lpstr>
      <vt:lpstr>Communications and Dialogues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ASOJUAICA ACUEDUCTO</cp:lastModifiedBy>
  <cp:revision>3</cp:revision>
  <dcterms:created xsi:type="dcterms:W3CDTF">2025-03-20T16:06:00Z</dcterms:created>
  <dcterms:modified xsi:type="dcterms:W3CDTF">2026-04-06T20:32:49Z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2058-12.1.0.25242</vt:lpwstr>
  </property>
  <property fmtid="{D5CDD505-2E9C-101B-9397-08002B2CF9AE}" pid="3" name="ICV">
    <vt:lpwstr>D0ED8C93051D4F64AE1832252A1D0B80_11</vt:lpwstr>
  </property>
</Properties>
</file>